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7" r:id="rId13"/>
    <p:sldId id="288" r:id="rId14"/>
    <p:sldId id="285" r:id="rId15"/>
    <p:sldId id="286" r:id="rId16"/>
    <p:sldId id="289" r:id="rId17"/>
    <p:sldId id="290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3230" autoAdjust="0"/>
  </p:normalViewPr>
  <p:slideViewPr>
    <p:cSldViewPr>
      <p:cViewPr>
        <p:scale>
          <a:sx n="50" d="100"/>
          <a:sy n="50" d="100"/>
        </p:scale>
        <p:origin x="-1650" y="-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7097E-0B70-4057-A31D-18127146CDD2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120A6-576F-4BD8-9F7A-9C418D3846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438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120A6-576F-4BD8-9F7A-9C418D3846B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621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120A6-576F-4BD8-9F7A-9C418D3846B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032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79DA-B137-49D8-9A71-F26A8364E64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202FC1-D725-40ED-979F-E5790C0434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79DA-B137-49D8-9A71-F26A8364E64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2FC1-D725-40ED-979F-E5790C0434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79DA-B137-49D8-9A71-F26A8364E64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2FC1-D725-40ED-979F-E5790C0434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79DA-B137-49D8-9A71-F26A8364E64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202FC1-D725-40ED-979F-E5790C0434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79DA-B137-49D8-9A71-F26A8364E64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2FC1-D725-40ED-979F-E5790C0434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79DA-B137-49D8-9A71-F26A8364E64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2FC1-D725-40ED-979F-E5790C0434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79DA-B137-49D8-9A71-F26A8364E64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7202FC1-D725-40ED-979F-E5790C04346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79DA-B137-49D8-9A71-F26A8364E64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2FC1-D725-40ED-979F-E5790C0434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79DA-B137-49D8-9A71-F26A8364E64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2FC1-D725-40ED-979F-E5790C0434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79DA-B137-49D8-9A71-F26A8364E64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2FC1-D725-40ED-979F-E5790C0434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79DA-B137-49D8-9A71-F26A8364E64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2FC1-D725-40ED-979F-E5790C04346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B079DA-B137-49D8-9A71-F26A8364E64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202FC1-D725-40ED-979F-E5790C04346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800200"/>
          </a:xfrm>
        </p:spPr>
        <p:txBody>
          <a:bodyPr>
            <a:noAutofit/>
          </a:bodyPr>
          <a:lstStyle/>
          <a:p>
            <a:r>
              <a:rPr lang="ru-RU" dirty="0">
                <a:effectLst/>
                <a:latin typeface="Cambria" panose="02040503050406030204" pitchFamily="18" charset="0"/>
              </a:rPr>
              <a:t>Labour reallocation, informality and productivity growth in </a:t>
            </a:r>
            <a:r>
              <a:rPr lang="ru-RU" dirty="0" smtClean="0">
                <a:effectLst/>
                <a:latin typeface="Cambria" panose="02040503050406030204" pitchFamily="18" charset="0"/>
              </a:rPr>
              <a:t>BRIC</a:t>
            </a:r>
            <a:r>
              <a:rPr lang="en-US" sz="2400" dirty="0" smtClean="0">
                <a:effectLst/>
                <a:latin typeface="Cambria" panose="02040503050406030204" pitchFamily="18" charset="0"/>
              </a:rPr>
              <a:t>s</a:t>
            </a:r>
            <a:r>
              <a:rPr lang="en-US" baseline="30000" dirty="0">
                <a:effectLst/>
                <a:latin typeface="Cambria" panose="02040503050406030204" pitchFamily="18" charset="0"/>
              </a:rPr>
              <a:t>*</a:t>
            </a:r>
            <a:endParaRPr lang="ru-RU" sz="2400" dirty="0"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717032"/>
            <a:ext cx="8496944" cy="244827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 smtClean="0">
                <a:latin typeface="Trebuchet MS" pitchFamily="34" charset="0"/>
                <a:cs typeface="Tahoma" pitchFamily="34" charset="0"/>
              </a:rPr>
              <a:t>Ilya</a:t>
            </a:r>
            <a:r>
              <a:rPr lang="en-US" b="1" dirty="0" smtClean="0">
                <a:latin typeface="Trebuchet MS" pitchFamily="34" charset="0"/>
                <a:cs typeface="Tahoma" pitchFamily="34" charset="0"/>
              </a:rPr>
              <a:t> B. </a:t>
            </a:r>
            <a:r>
              <a:rPr lang="en-US" b="1" dirty="0" err="1" smtClean="0">
                <a:latin typeface="Trebuchet MS" pitchFamily="34" charset="0"/>
                <a:cs typeface="Tahoma" pitchFamily="34" charset="0"/>
              </a:rPr>
              <a:t>Voskoboynikov</a:t>
            </a:r>
            <a:r>
              <a:rPr lang="en-US" dirty="0" smtClean="0">
                <a:latin typeface="Trebuchet MS" pitchFamily="34" charset="0"/>
                <a:cs typeface="Tahoma" pitchFamily="34" charset="0"/>
              </a:rPr>
              <a:t>, </a:t>
            </a:r>
          </a:p>
          <a:p>
            <a:r>
              <a:rPr lang="en-US" dirty="0" smtClean="0">
                <a:latin typeface="Trebuchet MS" pitchFamily="34" charset="0"/>
                <a:cs typeface="Tahoma" pitchFamily="34" charset="0"/>
              </a:rPr>
              <a:t>National Research University Higher School of Economics and GGDC</a:t>
            </a:r>
            <a:endParaRPr lang="ru-RU" dirty="0" smtClean="0">
              <a:latin typeface="Trebuchet MS" pitchFamily="34" charset="0"/>
              <a:cs typeface="Tahoma" pitchFamily="34" charset="0"/>
            </a:endParaRPr>
          </a:p>
          <a:p>
            <a:endParaRPr lang="en-US" dirty="0" smtClean="0">
              <a:latin typeface="Trebuchet MS" pitchFamily="34" charset="0"/>
              <a:cs typeface="Tahoma" pitchFamily="34" charset="0"/>
            </a:endParaRPr>
          </a:p>
          <a:p>
            <a:r>
              <a:rPr lang="en-US" dirty="0" smtClean="0">
                <a:latin typeface="Trebuchet MS" pitchFamily="34" charset="0"/>
                <a:cs typeface="Tahoma" pitchFamily="34" charset="0"/>
              </a:rPr>
              <a:t>Prepared for the </a:t>
            </a:r>
            <a:r>
              <a:rPr lang="en-US" dirty="0" smtClean="0">
                <a:latin typeface="Trebuchet MS" pitchFamily="34" charset="0"/>
                <a:cs typeface="Tahoma" pitchFamily="34" charset="0"/>
              </a:rPr>
              <a:t>joint seminar of the Laboratory for </a:t>
            </a:r>
            <a:r>
              <a:rPr lang="en-US" dirty="0" err="1" smtClean="0">
                <a:latin typeface="Trebuchet MS" pitchFamily="34" charset="0"/>
                <a:cs typeface="Tahoma" pitchFamily="34" charset="0"/>
              </a:rPr>
              <a:t>Labour</a:t>
            </a:r>
            <a:r>
              <a:rPr lang="en-US" dirty="0" smtClean="0">
                <a:latin typeface="Trebuchet MS" pitchFamily="34" charset="0"/>
                <a:cs typeface="Tahoma" pitchFamily="34" charset="0"/>
              </a:rPr>
              <a:t> Market Studies and the Centre for </a:t>
            </a:r>
            <a:r>
              <a:rPr lang="en-US" dirty="0" err="1" smtClean="0">
                <a:latin typeface="Trebuchet MS" pitchFamily="34" charset="0"/>
                <a:cs typeface="Tahoma" pitchFamily="34" charset="0"/>
              </a:rPr>
              <a:t>Labour</a:t>
            </a:r>
            <a:r>
              <a:rPr lang="en-US" dirty="0" smtClean="0">
                <a:latin typeface="Trebuchet MS" pitchFamily="34" charset="0"/>
                <a:cs typeface="Tahoma" pitchFamily="34" charset="0"/>
              </a:rPr>
              <a:t> Market Studies, December 24, 2013</a:t>
            </a:r>
          </a:p>
          <a:p>
            <a:endParaRPr lang="en-US" dirty="0" smtClean="0">
              <a:latin typeface="Trebuchet MS" pitchFamily="34" charset="0"/>
              <a:cs typeface="Tahoma" pitchFamily="34" charset="0"/>
            </a:endParaRPr>
          </a:p>
          <a:p>
            <a:r>
              <a:rPr lang="en-US" dirty="0" smtClean="0">
                <a:latin typeface="Trebuchet MS" pitchFamily="34" charset="0"/>
                <a:cs typeface="Tahoma" pitchFamily="34" charset="0"/>
              </a:rPr>
              <a:t>*Updated version of G. de </a:t>
            </a:r>
            <a:r>
              <a:rPr lang="en-US" dirty="0" err="1" smtClean="0">
                <a:latin typeface="Trebuchet MS" pitchFamily="34" charset="0"/>
                <a:cs typeface="Tahoma" pitchFamily="34" charset="0"/>
              </a:rPr>
              <a:t>Vries</a:t>
            </a:r>
            <a:r>
              <a:rPr lang="en-US" dirty="0" smtClean="0">
                <a:latin typeface="Trebuchet MS" pitchFamily="34" charset="0"/>
                <a:cs typeface="Tahoma" pitchFamily="34" charset="0"/>
              </a:rPr>
              <a:t>, A.A. </a:t>
            </a:r>
            <a:r>
              <a:rPr lang="en-US" dirty="0" err="1" smtClean="0">
                <a:latin typeface="Trebuchet MS" pitchFamily="34" charset="0"/>
                <a:cs typeface="Tahoma" pitchFamily="34" charset="0"/>
              </a:rPr>
              <a:t>Erumban</a:t>
            </a:r>
            <a:r>
              <a:rPr lang="en-US" dirty="0" smtClean="0">
                <a:latin typeface="Trebuchet MS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rebuchet MS" pitchFamily="34" charset="0"/>
                <a:cs typeface="Tahoma" pitchFamily="34" charset="0"/>
              </a:rPr>
              <a:t>M.P.Timmer</a:t>
            </a:r>
            <a:r>
              <a:rPr lang="en-US" dirty="0" smtClean="0">
                <a:latin typeface="Trebuchet MS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rebuchet MS" pitchFamily="34" charset="0"/>
                <a:cs typeface="Tahoma" pitchFamily="34" charset="0"/>
              </a:rPr>
              <a:t>I.Voskoboynikov</a:t>
            </a:r>
            <a:r>
              <a:rPr lang="en-US" dirty="0" smtClean="0">
                <a:latin typeface="Trebuchet MS" pitchFamily="34" charset="0"/>
                <a:cs typeface="Tahoma" pitchFamily="34" charset="0"/>
              </a:rPr>
              <a:t>, H.X. Wu, 2012, Deconstructing the BRICs: Structural Transformation and Economic Growth”</a:t>
            </a:r>
            <a:endParaRPr lang="en-US" dirty="0" smtClean="0">
              <a:latin typeface="Trebuchet MS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62" y="5887471"/>
            <a:ext cx="8458200" cy="520700"/>
          </a:xfrm>
        </p:spPr>
        <p:txBody>
          <a:bodyPr/>
          <a:lstStyle/>
          <a:p>
            <a:r>
              <a:rPr lang="en-US" dirty="0" smtClean="0"/>
              <a:t>Structural change and </a:t>
            </a:r>
            <a:r>
              <a:rPr lang="en-US" dirty="0" err="1" smtClean="0"/>
              <a:t>agGr</a:t>
            </a:r>
            <a:r>
              <a:rPr lang="en-US" dirty="0" smtClean="0"/>
              <a:t>. productivity growth: </a:t>
            </a:r>
            <a:r>
              <a:rPr lang="en-US" u="sng" dirty="0" smtClean="0"/>
              <a:t>CHINA</a:t>
            </a:r>
            <a:endParaRPr lang="ru-RU" u="sn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01262"/>
              </p:ext>
            </p:extLst>
          </p:nvPr>
        </p:nvGraphicFramePr>
        <p:xfrm>
          <a:off x="395536" y="476672"/>
          <a:ext cx="8280920" cy="4872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0499"/>
                <a:gridCol w="1162187"/>
                <a:gridCol w="1087442"/>
                <a:gridCol w="162560"/>
                <a:gridCol w="1021010"/>
                <a:gridCol w="1067222"/>
              </a:tblGrid>
              <a:tr h="720080"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1997-</a:t>
                      </a:r>
                      <a:br>
                        <a:rPr lang="en-GB" sz="1800" dirty="0" smtClean="0">
                          <a:effectLst/>
                        </a:rPr>
                      </a:br>
                      <a:r>
                        <a:rPr lang="en-GB" sz="1800" dirty="0" smtClean="0">
                          <a:effectLst/>
                        </a:rPr>
                        <a:t>2008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1997-2008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1987-</a:t>
                      </a:r>
                      <a:br>
                        <a:rPr lang="en-GB" sz="1800" dirty="0" smtClean="0">
                          <a:effectLst/>
                        </a:rPr>
                      </a:br>
                      <a:r>
                        <a:rPr lang="en-GB" sz="1800" dirty="0" smtClean="0">
                          <a:effectLst/>
                        </a:rPr>
                        <a:t>1997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1987-1997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2484"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3-sector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35-sector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3-sector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35-sector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26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Contribution of productivity growth in: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2626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     Agriculture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0.6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0.6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0.9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0.9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26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     Industry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4.4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4.6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4.6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4.5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26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     Services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2.5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2.6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1.5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26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All sectors (1)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7.5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7.9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6.7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6.8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26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Reallocation (2)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0.9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9455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Aggregate productivity growth </a:t>
                      </a:r>
                      <a:r>
                        <a:rPr lang="en-GB" sz="1800" dirty="0" smtClean="0">
                          <a:effectLst/>
                        </a:rPr>
                        <a:t/>
                      </a:r>
                      <a:br>
                        <a:rPr lang="en-GB" sz="1800" dirty="0" smtClean="0">
                          <a:effectLst/>
                        </a:rPr>
                      </a:br>
                      <a:r>
                        <a:rPr lang="en-GB" sz="1800" dirty="0" smtClean="0">
                          <a:effectLst/>
                        </a:rPr>
                        <a:t>(</a:t>
                      </a:r>
                      <a:r>
                        <a:rPr lang="en-GB" sz="1800" dirty="0">
                          <a:effectLst/>
                        </a:rPr>
                        <a:t>3) = (1) +(2)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8.7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8.7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7.7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37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62" y="5887471"/>
            <a:ext cx="8458200" cy="520700"/>
          </a:xfrm>
        </p:spPr>
        <p:txBody>
          <a:bodyPr/>
          <a:lstStyle/>
          <a:p>
            <a:r>
              <a:rPr lang="en-US" dirty="0" smtClean="0"/>
              <a:t>Informal sectors – data and definitions</a:t>
            </a:r>
            <a:endParaRPr lang="ru-RU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548680"/>
            <a:ext cx="8136904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dirty="0">
                <a:latin typeface="Trebuchet MS" panose="020B0603020202020204" pitchFamily="34" charset="0"/>
              </a:rPr>
              <a:t>Definitions of the informal sector vary: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u="sng" dirty="0">
                <a:latin typeface="Trebuchet MS" panose="020B0603020202020204" pitchFamily="34" charset="0"/>
              </a:rPr>
              <a:t>India</a:t>
            </a:r>
            <a:r>
              <a:rPr lang="ru-RU" dirty="0">
                <a:latin typeface="Trebuchet MS" panose="020B0603020202020204" pitchFamily="34" charset="0"/>
              </a:rPr>
              <a:t>: based on an employment size threshold, where the organized sector consists of firms employing 10 or more workers using power, and 20 or more workers without using power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Trebuchet MS" panose="020B0603020202020204" pitchFamily="34" charset="0"/>
              </a:rPr>
              <a:t>Information on NDP from national account statistics, employment from NSSO surveys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u="sng" dirty="0">
                <a:latin typeface="Trebuchet MS" panose="020B0603020202020204" pitchFamily="34" charset="0"/>
              </a:rPr>
              <a:t>Brazil</a:t>
            </a:r>
            <a:r>
              <a:rPr lang="ru-RU" dirty="0">
                <a:latin typeface="Trebuchet MS" panose="020B0603020202020204" pitchFamily="34" charset="0"/>
              </a:rPr>
              <a:t>: informal employment defined according to contract status. Also, autonomous workers, comprising own-account workers and employers of unregistered firms are considered part of the informal sector.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Trebuchet MS" panose="020B0603020202020204" pitchFamily="34" charset="0"/>
              </a:rPr>
              <a:t>Information on employment from national account statistics, GDP estimates based on value added per worker ratios from PNAD for wages of informal employees and ECINF for profits of autonomous workers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u="sng" dirty="0">
                <a:latin typeface="Trebuchet MS" panose="020B0603020202020204" pitchFamily="34" charset="0"/>
              </a:rPr>
              <a:t>Russia</a:t>
            </a:r>
            <a:r>
              <a:rPr lang="en-US" dirty="0">
                <a:latin typeface="Trebuchet MS" panose="020B0603020202020204" pitchFamily="34" charset="0"/>
              </a:rPr>
              <a:t>: labels a worker as informal if he/she is employed in a non-corporate enterprise. Informal employment is the difference between total employment (BLC) and organizations (</a:t>
            </a:r>
            <a:r>
              <a:rPr lang="en-US" dirty="0" smtClean="0">
                <a:latin typeface="Trebuchet MS" panose="020B0603020202020204" pitchFamily="34" charset="0"/>
              </a:rPr>
              <a:t>Full Circle).  </a:t>
            </a:r>
            <a:r>
              <a:rPr lang="en-US" dirty="0">
                <a:latin typeface="Trebuchet MS" panose="020B0603020202020204" pitchFamily="34" charset="0"/>
              </a:rPr>
              <a:t>Value added: based on official data on corrections of </a:t>
            </a:r>
            <a:r>
              <a:rPr lang="en-US" dirty="0" err="1">
                <a:latin typeface="Trebuchet MS" panose="020B0603020202020204" pitchFamily="34" charset="0"/>
              </a:rPr>
              <a:t>sectoral</a:t>
            </a:r>
            <a:r>
              <a:rPr lang="en-US" dirty="0">
                <a:latin typeface="Trebuchet MS" panose="020B0603020202020204" pitchFamily="34" charset="0"/>
              </a:rPr>
              <a:t> VA on informal activities and non-market households </a:t>
            </a:r>
            <a:r>
              <a:rPr lang="en-US" dirty="0" smtClean="0">
                <a:latin typeface="Trebuchet MS" panose="020B0603020202020204" pitchFamily="34" charset="0"/>
              </a:rPr>
              <a:t>production.</a:t>
            </a:r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97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62" y="5887471"/>
            <a:ext cx="8458200" cy="520700"/>
          </a:xfrm>
        </p:spPr>
        <p:txBody>
          <a:bodyPr/>
          <a:lstStyle/>
          <a:p>
            <a:r>
              <a:rPr lang="en-US" dirty="0" smtClean="0"/>
              <a:t>Russia: </a:t>
            </a:r>
            <a:r>
              <a:rPr lang="en-US" dirty="0" err="1" smtClean="0"/>
              <a:t>empl</a:t>
            </a:r>
            <a:r>
              <a:rPr lang="en-US" dirty="0" smtClean="0"/>
              <a:t>. Shares and relative productivity levels</a:t>
            </a:r>
            <a:endParaRPr lang="ru-RU" u="sng" dirty="0"/>
          </a:p>
        </p:txBody>
      </p:sp>
      <p:sp>
        <p:nvSpPr>
          <p:cNvPr id="5" name="Rectangle 4"/>
          <p:cNvSpPr/>
          <p:nvPr/>
        </p:nvSpPr>
        <p:spPr>
          <a:xfrm>
            <a:off x="323528" y="5013176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Note</a:t>
            </a:r>
            <a:r>
              <a:rPr lang="en-GB" dirty="0"/>
              <a:t>: </a:t>
            </a:r>
            <a:r>
              <a:rPr lang="en-GB" i="1" dirty="0" err="1"/>
              <a:t>IL</a:t>
            </a:r>
            <a:r>
              <a:rPr lang="en-GB" i="1" baseline="-25000" dirty="0" err="1"/>
              <a:t>i</a:t>
            </a:r>
            <a:r>
              <a:rPr lang="en-GB" dirty="0"/>
              <a:t> refers to the employment share of informal activities in sector </a:t>
            </a:r>
            <a:r>
              <a:rPr lang="en-GB" i="1" dirty="0"/>
              <a:t>I </a:t>
            </a:r>
            <a:r>
              <a:rPr lang="en-GB" dirty="0"/>
              <a:t>(per cent). </a:t>
            </a:r>
            <a:r>
              <a:rPr lang="en-GB" i="1" dirty="0" err="1"/>
              <a:t>RPIF</a:t>
            </a:r>
            <a:r>
              <a:rPr lang="en-GB" i="1" baseline="-25000" dirty="0" err="1"/>
              <a:t>i</a:t>
            </a:r>
            <a:r>
              <a:rPr lang="en-GB" i="1" dirty="0"/>
              <a:t> </a:t>
            </a:r>
            <a:r>
              <a:rPr lang="en-GB" dirty="0"/>
              <a:t>refers to the productivity level of informal activities relative to the formal activities within sector </a:t>
            </a:r>
            <a:r>
              <a:rPr lang="en-GB" i="1" dirty="0" err="1"/>
              <a:t>i</a:t>
            </a:r>
            <a:r>
              <a:rPr lang="en-GB" dirty="0"/>
              <a:t>.</a:t>
            </a:r>
            <a:endParaRPr lang="ru-RU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561732"/>
              </p:ext>
            </p:extLst>
          </p:nvPr>
        </p:nvGraphicFramePr>
        <p:xfrm>
          <a:off x="467544" y="487213"/>
          <a:ext cx="8352928" cy="45259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7943"/>
                <a:gridCol w="1139018"/>
                <a:gridCol w="871989"/>
                <a:gridCol w="871989"/>
                <a:gridCol w="871989"/>
              </a:tblGrid>
              <a:tr h="34815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2003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2008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2003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2008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</a:tr>
              <a:tr h="34815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</a:t>
                      </a:r>
                      <a:r>
                        <a:rPr lang="en-GB" sz="1800" baseline="-25000" dirty="0">
                          <a:effectLst/>
                        </a:rPr>
                        <a:t>i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</a:t>
                      </a:r>
                      <a:r>
                        <a:rPr lang="en-GB" sz="1800" baseline="-25000" dirty="0">
                          <a:effectLst/>
                        </a:rPr>
                        <a:t>i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RPIF</a:t>
                      </a:r>
                      <a:r>
                        <a:rPr lang="en-GB" sz="1800" baseline="-25000" dirty="0" err="1">
                          <a:effectLst/>
                        </a:rPr>
                        <a:t>i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RPIF</a:t>
                      </a:r>
                      <a:r>
                        <a:rPr lang="en-GB" sz="1800" baseline="-25000" dirty="0" err="1">
                          <a:effectLst/>
                        </a:rPr>
                        <a:t>i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</a:tr>
              <a:tr h="34815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Agriculture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72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0.53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0.39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</a:tr>
              <a:tr h="34815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Manufacturing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0.14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0.11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</a:tr>
              <a:tr h="34815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Construction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0.15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</a:tr>
              <a:tr h="34815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Trade, excl. Wholesale Trade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71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0.74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</a:tr>
              <a:tr h="34815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Hotels and restaurants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27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0.38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0.63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</a:tr>
              <a:tr h="34815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Transport and communication services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</a:tr>
              <a:tr h="34815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Business services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1.02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1.42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</a:tr>
              <a:tr h="34815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Education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0.98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0.71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</a:tr>
              <a:tr h="34815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Health and Social work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1.37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0.60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</a:tr>
              <a:tr h="34815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Other services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28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</a:tr>
              <a:tr h="34815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All sectors*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33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34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62" y="5887471"/>
            <a:ext cx="8458200" cy="520700"/>
          </a:xfrm>
        </p:spPr>
        <p:txBody>
          <a:bodyPr/>
          <a:lstStyle/>
          <a:p>
            <a:r>
              <a:rPr lang="en-US" dirty="0" err="1" smtClean="0"/>
              <a:t>russia</a:t>
            </a:r>
            <a:r>
              <a:rPr lang="en-US" dirty="0" smtClean="0"/>
              <a:t>: Informal activities and aggregate productivity growth</a:t>
            </a:r>
            <a:endParaRPr lang="ru-RU" u="sng" dirty="0"/>
          </a:p>
        </p:txBody>
      </p:sp>
      <p:sp>
        <p:nvSpPr>
          <p:cNvPr id="6" name="Rectangle 5"/>
          <p:cNvSpPr/>
          <p:nvPr/>
        </p:nvSpPr>
        <p:spPr>
          <a:xfrm>
            <a:off x="619200" y="5048309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Note</a:t>
            </a:r>
            <a:r>
              <a:rPr lang="en-GB" dirty="0"/>
              <a:t>: Aggregate productivity growth is the average annual logarithmic growth rate. Numbers may not sum due to rounding. </a:t>
            </a:r>
            <a:endParaRPr lang="ru-RU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369967"/>
              </p:ext>
            </p:extLst>
          </p:nvPr>
        </p:nvGraphicFramePr>
        <p:xfrm>
          <a:off x="619200" y="908722"/>
          <a:ext cx="7992888" cy="4139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0912"/>
                <a:gridCol w="1440160"/>
                <a:gridCol w="1591816"/>
              </a:tblGrid>
              <a:tr h="49782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2003-2008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2003-2008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76166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14-sector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informal split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82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Contribution of productivity growth in: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82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Agriculture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0.19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82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Industry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1.40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1.49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82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Services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2.80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2.88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82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Mining and Wholesale trade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0.75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0.75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82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All sectors (1)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5.13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5.32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82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Reallocation (2)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0.92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0.73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82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Aggregate productivity growth (3) = (1) +(2)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6.05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6.05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18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62" y="5887471"/>
            <a:ext cx="8458200" cy="520700"/>
          </a:xfrm>
        </p:spPr>
        <p:txBody>
          <a:bodyPr/>
          <a:lstStyle/>
          <a:p>
            <a:r>
              <a:rPr lang="en-US" dirty="0" smtClean="0"/>
              <a:t>Brazil: </a:t>
            </a:r>
            <a:r>
              <a:rPr lang="en-US" dirty="0" err="1" smtClean="0"/>
              <a:t>empl</a:t>
            </a:r>
            <a:r>
              <a:rPr lang="en-US" dirty="0" smtClean="0"/>
              <a:t>. Shares and relative productivity levels</a:t>
            </a:r>
            <a:endParaRPr lang="ru-RU" u="sn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570397"/>
              </p:ext>
            </p:extLst>
          </p:nvPr>
        </p:nvGraphicFramePr>
        <p:xfrm>
          <a:off x="359532" y="188640"/>
          <a:ext cx="8424935" cy="47525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5876"/>
                <a:gridCol w="1072264"/>
                <a:gridCol w="919084"/>
                <a:gridCol w="1148855"/>
                <a:gridCol w="1148856"/>
              </a:tblGrid>
              <a:tr h="41516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2000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2008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2000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2008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</a:tr>
              <a:tr h="36261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</a:rPr>
                        <a:t>IL</a:t>
                      </a:r>
                      <a:r>
                        <a:rPr lang="en-GB" sz="1800" baseline="-25000" dirty="0" err="1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IL</a:t>
                      </a:r>
                      <a:r>
                        <a:rPr lang="en-GB" sz="1800" baseline="-25000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RPIF</a:t>
                      </a:r>
                      <a:r>
                        <a:rPr lang="en-GB" sz="1800" baseline="-25000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</a:rPr>
                        <a:t>RPIF</a:t>
                      </a:r>
                      <a:r>
                        <a:rPr lang="en-GB" sz="1800" baseline="-25000" dirty="0" err="1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</a:tr>
              <a:tr h="36134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Agriculture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86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0.09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0.11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</a:tr>
              <a:tr h="36134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Mining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51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0.32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0.18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</a:tr>
              <a:tr h="36134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Manufacturing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0.33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0.27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</a:tr>
              <a:tr h="36134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Public utilities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0.58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0.39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</a:tr>
              <a:tr h="36134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Construction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82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74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0.14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0.16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</a:tr>
              <a:tr h="36134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Trade, hotels, and restaurants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58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49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0.29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0.26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</a:tr>
              <a:tr h="36134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Transport services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58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0.28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0.26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</a:tr>
              <a:tr h="36134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Communication services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68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66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0.22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0.22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</a:tr>
              <a:tr h="36134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Financial and business services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0.40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0.34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</a:tr>
              <a:tr h="36134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Other services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63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59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0.27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0.26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</a:tr>
              <a:tr h="36134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All sectors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62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55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0.27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5606" marR="35606" marT="0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3528" y="5013176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Note</a:t>
            </a:r>
            <a:r>
              <a:rPr lang="en-GB" dirty="0"/>
              <a:t>: </a:t>
            </a:r>
            <a:r>
              <a:rPr lang="en-GB" i="1" dirty="0" err="1"/>
              <a:t>IL</a:t>
            </a:r>
            <a:r>
              <a:rPr lang="en-GB" i="1" baseline="-25000" dirty="0" err="1"/>
              <a:t>i</a:t>
            </a:r>
            <a:r>
              <a:rPr lang="en-GB" dirty="0"/>
              <a:t> refers to the employment share of informal activities in sector </a:t>
            </a:r>
            <a:r>
              <a:rPr lang="en-GB" i="1" dirty="0"/>
              <a:t>I </a:t>
            </a:r>
            <a:r>
              <a:rPr lang="en-GB" dirty="0"/>
              <a:t>(per cent). </a:t>
            </a:r>
            <a:r>
              <a:rPr lang="en-GB" i="1" dirty="0" err="1"/>
              <a:t>RPIF</a:t>
            </a:r>
            <a:r>
              <a:rPr lang="en-GB" i="1" baseline="-25000" dirty="0" err="1"/>
              <a:t>i</a:t>
            </a:r>
            <a:r>
              <a:rPr lang="en-GB" i="1" dirty="0"/>
              <a:t> </a:t>
            </a:r>
            <a:r>
              <a:rPr lang="en-GB" dirty="0"/>
              <a:t>refers to the productivity level of informal activities relative to the formal activities within sector </a:t>
            </a:r>
            <a:r>
              <a:rPr lang="en-GB" i="1" dirty="0" err="1"/>
              <a:t>i</a:t>
            </a:r>
            <a:r>
              <a:rPr lang="en-GB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40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62" y="5887471"/>
            <a:ext cx="8458200" cy="520700"/>
          </a:xfrm>
        </p:spPr>
        <p:txBody>
          <a:bodyPr/>
          <a:lstStyle/>
          <a:p>
            <a:r>
              <a:rPr lang="en-US" dirty="0" smtClean="0"/>
              <a:t>Brazil: Informal activities and aggregate productivity growth</a:t>
            </a:r>
            <a:endParaRPr lang="ru-RU" u="sn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30021"/>
              </p:ext>
            </p:extLst>
          </p:nvPr>
        </p:nvGraphicFramePr>
        <p:xfrm>
          <a:off x="610072" y="836712"/>
          <a:ext cx="7992887" cy="405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4536"/>
                <a:gridCol w="1584176"/>
                <a:gridCol w="1584175"/>
              </a:tblGrid>
              <a:tr h="504056">
                <a:tc>
                  <a:txBody>
                    <a:bodyPr/>
                    <a:lstStyle/>
                    <a:p>
                      <a:pPr indent="228600">
                        <a:lnSpc>
                          <a:spcPct val="100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2000-2008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2000-2008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39784">
                <a:tc>
                  <a:txBody>
                    <a:bodyPr/>
                    <a:lstStyle/>
                    <a:p>
                      <a:pPr indent="228600">
                        <a:lnSpc>
                          <a:spcPct val="100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10-sector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informal split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7560">
                <a:tc>
                  <a:txBody>
                    <a:bodyPr/>
                    <a:lstStyle/>
                    <a:p>
                      <a:pPr indent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Contribution of productivity growth in: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7560">
                <a:tc>
                  <a:txBody>
                    <a:bodyPr/>
                    <a:lstStyle/>
                    <a:p>
                      <a:pPr indent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          Agriculture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0.33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0.19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7560">
                <a:tc>
                  <a:txBody>
                    <a:bodyPr/>
                    <a:lstStyle/>
                    <a:p>
                      <a:pPr indent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          Industry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-0.10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-0.50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7560">
                <a:tc>
                  <a:txBody>
                    <a:bodyPr/>
                    <a:lstStyle/>
                    <a:p>
                      <a:pPr indent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          Services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0.59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0.07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7560">
                <a:tc>
                  <a:txBody>
                    <a:bodyPr/>
                    <a:lstStyle/>
                    <a:p>
                      <a:pPr indent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     All sectors (1)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0.83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-0.24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7560">
                <a:tc>
                  <a:txBody>
                    <a:bodyPr/>
                    <a:lstStyle/>
                    <a:p>
                      <a:pPr indent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Reallocation (2)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0.17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1.24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7560">
                <a:tc>
                  <a:txBody>
                    <a:bodyPr/>
                    <a:lstStyle/>
                    <a:p>
                      <a:pPr indent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Aggregate productivity growth (3) = (1) +(2)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1.00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1.00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19200" y="5048309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Note</a:t>
            </a:r>
            <a:r>
              <a:rPr lang="en-GB" dirty="0"/>
              <a:t>: Aggregate productivity growth is the average annual logarithmic growth rate. Numbers may not sum due to rounding.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62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62" y="5887471"/>
            <a:ext cx="8458200" cy="520700"/>
          </a:xfrm>
        </p:spPr>
        <p:txBody>
          <a:bodyPr/>
          <a:lstStyle/>
          <a:p>
            <a:r>
              <a:rPr lang="en-US" dirty="0" err="1" smtClean="0"/>
              <a:t>india</a:t>
            </a:r>
            <a:r>
              <a:rPr lang="en-US" dirty="0" smtClean="0"/>
              <a:t>: </a:t>
            </a:r>
            <a:r>
              <a:rPr lang="en-US" dirty="0" err="1" smtClean="0"/>
              <a:t>empl</a:t>
            </a:r>
            <a:r>
              <a:rPr lang="en-US" dirty="0" smtClean="0"/>
              <a:t>. Shares and relative productivity levels</a:t>
            </a:r>
            <a:endParaRPr lang="ru-RU" u="sn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048059"/>
              </p:ext>
            </p:extLst>
          </p:nvPr>
        </p:nvGraphicFramePr>
        <p:xfrm>
          <a:off x="719571" y="348149"/>
          <a:ext cx="7704857" cy="512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87517"/>
                <a:gridCol w="804335"/>
                <a:gridCol w="804335"/>
                <a:gridCol w="804335"/>
                <a:gridCol w="804335"/>
              </a:tblGrid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1993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1993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</a:t>
                      </a:r>
                      <a:r>
                        <a:rPr lang="en-GB" sz="1400" baseline="-25000">
                          <a:effectLst/>
                        </a:rPr>
                        <a:t>i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</a:t>
                      </a:r>
                      <a:r>
                        <a:rPr lang="en-GB" sz="1400" baseline="-25000">
                          <a:effectLst/>
                        </a:rPr>
                        <a:t>i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RPIF</a:t>
                      </a:r>
                      <a:r>
                        <a:rPr lang="en-GB" sz="1400" baseline="-25000">
                          <a:effectLst/>
                        </a:rPr>
                        <a:t>i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RPIF</a:t>
                      </a:r>
                      <a:r>
                        <a:rPr lang="en-GB" sz="1400" baseline="-25000">
                          <a:effectLst/>
                        </a:rPr>
                        <a:t>i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Agriculture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99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99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0.06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0.05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Mining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57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58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0.06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0.07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15t16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83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88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0.14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0.10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17t19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87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92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0.12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0.09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98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99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0.32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0.10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21t22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72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88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0.15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0.09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58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49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0.01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0.01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64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73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0.05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0.03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70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73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0.28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0.47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88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92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0.09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0.06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27t28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71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83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0.13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0.05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73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77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0.26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0.20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30t33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54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74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0.37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0.15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34t35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22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72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0.43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0.05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36t37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98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97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0.03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0.03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Public utilities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29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36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0.08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0.09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Construction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90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96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0.12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0.07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Trade, hotels, and restaurants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99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99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0.16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0.05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Transport and communication services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69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83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0.33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0.32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Financial and business services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55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74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1.22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0.28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Other services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64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72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0.21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0.15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  <a:tr h="19502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All sectors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92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94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>
                          <a:effectLst/>
                        </a:rPr>
                        <a:t>0.12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250" algn="l"/>
                        </a:tabLst>
                      </a:pPr>
                      <a:r>
                        <a:rPr lang="en-GB" sz="1400" dirty="0">
                          <a:effectLst/>
                        </a:rPr>
                        <a:t>0.08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87" marR="19287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00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62" y="5887471"/>
            <a:ext cx="8458200" cy="520700"/>
          </a:xfrm>
        </p:spPr>
        <p:txBody>
          <a:bodyPr/>
          <a:lstStyle/>
          <a:p>
            <a:r>
              <a:rPr lang="en-US" dirty="0" err="1" smtClean="0"/>
              <a:t>india</a:t>
            </a:r>
            <a:r>
              <a:rPr lang="en-US" dirty="0" smtClean="0"/>
              <a:t>: Informal activities and aggregate productivity growth</a:t>
            </a:r>
            <a:endParaRPr lang="ru-RU" u="sng" dirty="0"/>
          </a:p>
        </p:txBody>
      </p:sp>
      <p:sp>
        <p:nvSpPr>
          <p:cNvPr id="6" name="Rectangle 5"/>
          <p:cNvSpPr/>
          <p:nvPr/>
        </p:nvSpPr>
        <p:spPr>
          <a:xfrm>
            <a:off x="619200" y="5048309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Note</a:t>
            </a:r>
            <a:r>
              <a:rPr lang="en-GB" dirty="0"/>
              <a:t>: Aggregate productivity growth is the average annual logarithmic growth rate. Numbers may not sum due to rounding. </a:t>
            </a:r>
            <a:endParaRPr lang="ru-RU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549317"/>
              </p:ext>
            </p:extLst>
          </p:nvPr>
        </p:nvGraphicFramePr>
        <p:xfrm>
          <a:off x="619200" y="620686"/>
          <a:ext cx="7992888" cy="4427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16896"/>
                <a:gridCol w="1584176"/>
                <a:gridCol w="1591816"/>
              </a:tblGrid>
              <a:tr h="84650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1993-2004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1993-2004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650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21-sector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informal split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66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Contribution of productivity growth in: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66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     Agriculture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66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     Industry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1.4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66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     Services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1.6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2.1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66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All sectors (1)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2.7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3.8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66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Reallocation (2)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1.1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66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Aggregate productivity growth (3) = (1) +(2)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3.8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3.8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76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251520" y="1268760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-361950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100000"/>
              <a:buFont typeface="Arial" pitchFamily="34" charset="0"/>
              <a:buChar char="•"/>
            </a:pPr>
            <a:r>
              <a:rPr lang="en-US" sz="2000" dirty="0">
                <a:latin typeface="Trebuchet MS" pitchFamily="34" charset="0"/>
              </a:rPr>
              <a:t>This paper studied patterns of structural change and productivity growth in four major developing countries since the 1980s, the BRIC countries, using a newly constructed detailed sector database. </a:t>
            </a:r>
          </a:p>
          <a:p>
            <a:pPr marL="361950" lvl="1" indent="-361950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100000"/>
              <a:buFont typeface="Arial" pitchFamily="34" charset="0"/>
              <a:buChar char="•"/>
            </a:pPr>
            <a:r>
              <a:rPr lang="en-US" sz="2000" dirty="0">
                <a:latin typeface="Trebuchet MS" pitchFamily="34" charset="0"/>
              </a:rPr>
              <a:t>Based on a structural decomposition, we find that for China, India and Russia reallocation of </a:t>
            </a:r>
            <a:r>
              <a:rPr lang="en-US" sz="2000" dirty="0" err="1">
                <a:latin typeface="Trebuchet MS" pitchFamily="34" charset="0"/>
              </a:rPr>
              <a:t>labour</a:t>
            </a:r>
            <a:r>
              <a:rPr lang="en-US" sz="2000" dirty="0">
                <a:latin typeface="Trebuchet MS" pitchFamily="34" charset="0"/>
              </a:rPr>
              <a:t> across sectors is contributing to aggregate productivity growth, whereas in Brazil it is not. </a:t>
            </a:r>
            <a:endParaRPr lang="en-US" sz="2000" dirty="0" smtClean="0">
              <a:latin typeface="Trebuchet MS" pitchFamily="34" charset="0"/>
            </a:endParaRPr>
          </a:p>
          <a:p>
            <a:pPr marL="361950" lvl="1" indent="-361950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100000"/>
              <a:buFont typeface="Arial" pitchFamily="34" charset="0"/>
              <a:buChar char="•"/>
            </a:pPr>
            <a:r>
              <a:rPr lang="en-GB" sz="2000" dirty="0">
                <a:latin typeface="Trebuchet MS" panose="020B0603020202020204" pitchFamily="34" charset="0"/>
              </a:rPr>
              <a:t>However, this result is overturned when a distinction is made between formal and informal activities within sectors. Increasing formalization of the Brazilian economy since 2000 appears to be growth-enhancing, while in </a:t>
            </a:r>
            <a:r>
              <a:rPr lang="en-GB" sz="2000" dirty="0" smtClean="0">
                <a:latin typeface="Trebuchet MS" panose="020B0603020202020204" pitchFamily="34" charset="0"/>
              </a:rPr>
              <a:t>India and, to a lesser extent in Russia </a:t>
            </a:r>
            <a:r>
              <a:rPr lang="en-GB" sz="2000" dirty="0">
                <a:latin typeface="Trebuchet MS" panose="020B0603020202020204" pitchFamily="34" charset="0"/>
              </a:rPr>
              <a:t>the increase in informality </a:t>
            </a:r>
            <a:r>
              <a:rPr lang="en-GB" sz="2000" dirty="0" smtClean="0">
                <a:latin typeface="Trebuchet MS" panose="020B0603020202020204" pitchFamily="34" charset="0"/>
              </a:rPr>
              <a:t>is </a:t>
            </a:r>
            <a:r>
              <a:rPr lang="en-GB" sz="2000" dirty="0">
                <a:latin typeface="Trebuchet MS" panose="020B0603020202020204" pitchFamily="34" charset="0"/>
              </a:rPr>
              <a:t>growth-reducing. </a:t>
            </a:r>
            <a:endParaRPr lang="en-US" sz="2000" dirty="0">
              <a:latin typeface="Trebuchet MS" pitchFamily="34" charset="0"/>
            </a:endParaRPr>
          </a:p>
          <a:p>
            <a:pPr marL="361950" lvl="1" indent="-361950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100000"/>
              <a:buFont typeface="Arial" pitchFamily="34" charset="0"/>
              <a:buChar char="•"/>
            </a:pPr>
            <a:r>
              <a:rPr lang="en-US" sz="2000" dirty="0" smtClean="0">
                <a:latin typeface="Trebuchet MS" pitchFamily="34" charset="0"/>
              </a:rPr>
              <a:t>The level of disaggregation is essential for the analysis of reallocation.</a:t>
            </a:r>
            <a:endParaRPr lang="en-US" sz="20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78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62" y="5887471"/>
            <a:ext cx="8458200" cy="520700"/>
          </a:xfrm>
        </p:spPr>
        <p:txBody>
          <a:bodyPr/>
          <a:lstStyle/>
          <a:p>
            <a:r>
              <a:rPr lang="en-US" dirty="0" smtClean="0"/>
              <a:t>Development entails structural change…</a:t>
            </a:r>
            <a:endParaRPr lang="ru-RU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67544" y="609600"/>
            <a:ext cx="8447856" cy="519566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>
                <a:latin typeface="Trebuchet MS" panose="020B0603020202020204" pitchFamily="34" charset="0"/>
              </a:rPr>
              <a:t>Structural change, narrowly defined as the reallocation of labor across sectors, featured prominently in the early analysis of economic growth (e.g. by Kuznets, 1966</a:t>
            </a:r>
            <a:r>
              <a:rPr lang="en-US" sz="2000" dirty="0" smtClean="0">
                <a:latin typeface="Trebuchet MS" panose="020B0603020202020204" pitchFamily="34" charset="0"/>
              </a:rPr>
              <a:t>)</a:t>
            </a:r>
            <a:endParaRPr lang="en-US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latin typeface="Trebuchet MS" panose="020B0603020202020204" pitchFamily="34" charset="0"/>
              </a:rPr>
              <a:t>The best documented pattern of structural change is the shift of labor and capital from production of primary goods to manufacturing and </a:t>
            </a:r>
            <a:r>
              <a:rPr lang="en-US" sz="2000" dirty="0" smtClean="0">
                <a:latin typeface="Trebuchet MS" panose="020B0603020202020204" pitchFamily="34" charset="0"/>
              </a:rPr>
              <a:t>services</a:t>
            </a:r>
            <a:endParaRPr lang="en-US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latin typeface="Trebuchet MS" panose="020B0603020202020204" pitchFamily="34" charset="0"/>
              </a:rPr>
              <a:t>Growth rate of productivity is different across sectors, reflecting differences in the nature of the production function, in investment opportunities and in the rate of technical change (</a:t>
            </a:r>
            <a:r>
              <a:rPr lang="en-US" sz="2000" dirty="0" err="1">
                <a:latin typeface="Trebuchet MS" panose="020B0603020202020204" pitchFamily="34" charset="0"/>
              </a:rPr>
              <a:t>Syrquin</a:t>
            </a:r>
            <a:r>
              <a:rPr lang="en-US" sz="2000" dirty="0">
                <a:latin typeface="Trebuchet MS" panose="020B0603020202020204" pitchFamily="34" charset="0"/>
              </a:rPr>
              <a:t> 1984; Crafts 1984</a:t>
            </a:r>
            <a:r>
              <a:rPr lang="en-US" sz="2000" dirty="0" smtClean="0">
                <a:latin typeface="Trebuchet MS" panose="020B0603020202020204" pitchFamily="34" charset="0"/>
              </a:rPr>
              <a:t>)</a:t>
            </a:r>
            <a:endParaRPr lang="en-US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latin typeface="Trebuchet MS" panose="020B0603020202020204" pitchFamily="34" charset="0"/>
              </a:rPr>
              <a:t>These differences in the potential for structural change featured prominently in explanations of differential growth within European countries in the post-WW-II period (Dennison 1967; Maddison 1987; </a:t>
            </a:r>
            <a:r>
              <a:rPr lang="en-US" sz="2000" dirty="0" err="1">
                <a:latin typeface="Trebuchet MS" panose="020B0603020202020204" pitchFamily="34" charset="0"/>
              </a:rPr>
              <a:t>Timmer</a:t>
            </a:r>
            <a:r>
              <a:rPr lang="en-US" sz="2000" dirty="0">
                <a:latin typeface="Trebuchet MS" panose="020B0603020202020204" pitchFamily="34" charset="0"/>
              </a:rPr>
              <a:t> et al. 2010</a:t>
            </a:r>
            <a:r>
              <a:rPr lang="en-US" sz="2000" dirty="0" smtClean="0">
                <a:latin typeface="Trebuchet MS" panose="020B0603020202020204" pitchFamily="34" charset="0"/>
              </a:rPr>
              <a:t>)</a:t>
            </a:r>
            <a:endParaRPr lang="en-US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dirty="0" smtClean="0">
                <a:latin typeface="Trebuchet MS" panose="020B0603020202020204" pitchFamily="34" charset="0"/>
              </a:rPr>
              <a:t>However</a:t>
            </a:r>
            <a:r>
              <a:rPr lang="en-US" sz="2000" dirty="0">
                <a:latin typeface="Trebuchet MS" panose="020B0603020202020204" pitchFamily="34" charset="0"/>
              </a:rPr>
              <a:t>, little is known about the development pattern that underlies aggregate progress in the BRIC countries</a:t>
            </a:r>
            <a:endParaRPr lang="ru-RU" sz="20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62" y="5887471"/>
            <a:ext cx="8458200" cy="520700"/>
          </a:xfrm>
        </p:spPr>
        <p:txBody>
          <a:bodyPr/>
          <a:lstStyle/>
          <a:p>
            <a:r>
              <a:rPr lang="en-US" dirty="0" smtClean="0"/>
              <a:t>THE BRIC</a:t>
            </a:r>
            <a:r>
              <a:rPr lang="en-US" sz="1600" dirty="0" smtClean="0"/>
              <a:t>s</a:t>
            </a:r>
            <a:r>
              <a:rPr lang="en-US" dirty="0" smtClean="0"/>
              <a:t> around the world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4664"/>
            <a:ext cx="7416824" cy="541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085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62" y="5887471"/>
            <a:ext cx="8458200" cy="520700"/>
          </a:xfrm>
        </p:spPr>
        <p:txBody>
          <a:bodyPr/>
          <a:lstStyle/>
          <a:p>
            <a:r>
              <a:rPr lang="en-US" dirty="0" smtClean="0"/>
              <a:t>This paper (novelty)</a:t>
            </a:r>
            <a:endParaRPr lang="ru-RU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95536" y="609600"/>
            <a:ext cx="8519864" cy="5195664"/>
          </a:xfrm>
        </p:spPr>
        <p:txBody>
          <a:bodyPr>
            <a:noAutofit/>
          </a:bodyPr>
          <a:lstStyle/>
          <a:p>
            <a:pPr marL="361950" indent="-361950">
              <a:buFont typeface="+mj-lt"/>
              <a:buAutoNum type="arabicPeriod"/>
            </a:pPr>
            <a:r>
              <a:rPr lang="en-US" sz="2400" dirty="0">
                <a:latin typeface="Trebuchet MS" panose="020B0603020202020204" pitchFamily="34" charset="0"/>
              </a:rPr>
              <a:t>A harmonized time-series database of value added and persons engaged by sector with a common industry </a:t>
            </a:r>
            <a:r>
              <a:rPr lang="en-US" sz="2400" dirty="0" smtClean="0">
                <a:latin typeface="Trebuchet MS" panose="020B0603020202020204" pitchFamily="34" charset="0"/>
              </a:rPr>
              <a:t>classification</a:t>
            </a:r>
          </a:p>
          <a:p>
            <a:pPr marL="400050" lvl="1" indent="0">
              <a:buNone/>
            </a:pPr>
            <a:endParaRPr lang="en-US" sz="1800" dirty="0" smtClean="0">
              <a:latin typeface="Trebuchet MS" panose="020B0603020202020204" pitchFamily="34" charset="0"/>
            </a:endParaRPr>
          </a:p>
          <a:p>
            <a:pPr marL="628650" lvl="1" indent="0">
              <a:buNone/>
            </a:pPr>
            <a:r>
              <a:rPr lang="en-US" sz="1800" dirty="0" smtClean="0">
                <a:latin typeface="Trebuchet MS" panose="020B0603020202020204" pitchFamily="34" charset="0"/>
              </a:rPr>
              <a:t>Based </a:t>
            </a:r>
            <a:r>
              <a:rPr lang="en-US" sz="1800" dirty="0">
                <a:latin typeface="Trebuchet MS" panose="020B0603020202020204" pitchFamily="34" charset="0"/>
              </a:rPr>
              <a:t>on a critical assessment of the reliability, consistency, as well as the concepts and definitions used in various primary data </a:t>
            </a:r>
            <a:r>
              <a:rPr lang="en-US" sz="1800" dirty="0" smtClean="0">
                <a:latin typeface="Trebuchet MS" panose="020B0603020202020204" pitchFamily="34" charset="0"/>
              </a:rPr>
              <a:t>sources</a:t>
            </a:r>
          </a:p>
          <a:p>
            <a:pPr marL="400050" lvl="1" indent="0">
              <a:buNone/>
            </a:pPr>
            <a:endParaRPr lang="en-US" sz="1800" dirty="0">
              <a:latin typeface="Trebuchet MS" panose="020B0603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2400" dirty="0">
                <a:latin typeface="Trebuchet MS" panose="020B0603020202020204" pitchFamily="34" charset="0"/>
              </a:rPr>
              <a:t>For </a:t>
            </a:r>
            <a:r>
              <a:rPr lang="en-US" sz="2400" dirty="0" smtClean="0">
                <a:latin typeface="Trebuchet MS" panose="020B0603020202020204" pitchFamily="34" charset="0"/>
              </a:rPr>
              <a:t>Brazil, India and Russia we </a:t>
            </a:r>
            <a:r>
              <a:rPr lang="en-US" sz="2400" dirty="0">
                <a:latin typeface="Trebuchet MS" panose="020B0603020202020204" pitchFamily="34" charset="0"/>
              </a:rPr>
              <a:t>are able to split </a:t>
            </a:r>
            <a:r>
              <a:rPr lang="en-US" sz="2400" dirty="0" err="1">
                <a:latin typeface="Trebuchet MS" panose="020B0603020202020204" pitchFamily="34" charset="0"/>
              </a:rPr>
              <a:t>sectoral</a:t>
            </a:r>
            <a:r>
              <a:rPr lang="en-US" sz="2400" dirty="0">
                <a:latin typeface="Trebuchet MS" panose="020B0603020202020204" pitchFamily="34" charset="0"/>
              </a:rPr>
              <a:t> GDP and employment into formal and informal </a:t>
            </a:r>
            <a:r>
              <a:rPr lang="en-US" sz="2400" dirty="0" smtClean="0">
                <a:latin typeface="Trebuchet MS" panose="020B0603020202020204" pitchFamily="34" charset="0"/>
              </a:rPr>
              <a:t>sectors</a:t>
            </a:r>
          </a:p>
          <a:p>
            <a:pPr marL="400050" lvl="1" indent="0">
              <a:buNone/>
            </a:pPr>
            <a:endParaRPr lang="en-US" sz="1800" dirty="0">
              <a:latin typeface="Trebuchet MS" panose="020B0603020202020204" pitchFamily="34" charset="0"/>
            </a:endParaRPr>
          </a:p>
          <a:p>
            <a:pPr marL="628650" lvl="1" indent="0">
              <a:buNone/>
            </a:pPr>
            <a:r>
              <a:rPr lang="ru-RU" sz="1800" dirty="0"/>
              <a:t>Disclaimer: definitions of the informal sector differ between Brazil and India, and the data quality regarding informal sector development patterns is subject to larger </a:t>
            </a:r>
            <a:r>
              <a:rPr lang="ru-RU" sz="1800" dirty="0" smtClean="0"/>
              <a:t>uncertainty</a:t>
            </a:r>
            <a:endParaRPr lang="en-US" sz="1800" dirty="0" smtClean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1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62" y="5887471"/>
            <a:ext cx="8458200" cy="520700"/>
          </a:xfrm>
        </p:spPr>
        <p:txBody>
          <a:bodyPr/>
          <a:lstStyle/>
          <a:p>
            <a:r>
              <a:rPr lang="en-US" dirty="0" smtClean="0"/>
              <a:t>approach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11560" y="476672"/>
                <a:ext cx="8280920" cy="5450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Fabricant (1942)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GB" sz="2400" dirty="0" smtClean="0"/>
                  <a:t>(1)	</a:t>
                </a:r>
                <a14:m>
                  <m:oMath xmlns:m="http://schemas.openxmlformats.org/officeDocument/2006/math">
                    <m:r>
                      <a:rPr lang="en-GB" sz="2400" i="1"/>
                      <m:t>∆</m:t>
                    </m:r>
                    <m:r>
                      <a:rPr lang="en-GB" sz="2400" i="1"/>
                      <m:t>𝑃</m:t>
                    </m:r>
                    <m:r>
                      <a:rPr lang="en-GB" sz="2400" i="1"/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ru-RU" sz="2400" i="1"/>
                        </m:ctrlPr>
                      </m:naryPr>
                      <m:sub>
                        <m:r>
                          <a:rPr lang="en-GB" sz="2400" i="1"/>
                          <m:t>𝑖</m:t>
                        </m:r>
                      </m:sub>
                      <m:sup/>
                      <m:e>
                        <m:r>
                          <a:rPr lang="en-GB" sz="2400" i="1"/>
                          <m:t>∆</m:t>
                        </m:r>
                        <m:sSub>
                          <m:sSubPr>
                            <m:ctrlPr>
                              <a:rPr lang="ru-RU" sz="2400" i="1"/>
                            </m:ctrlPr>
                          </m:sSubPr>
                          <m:e>
                            <m:r>
                              <a:rPr lang="en-GB" sz="2400" i="1"/>
                              <m:t>𝑃</m:t>
                            </m:r>
                          </m:e>
                          <m:sub>
                            <m:r>
                              <a:rPr lang="en-GB" sz="2400" i="1"/>
                              <m:t>𝑖</m:t>
                            </m:r>
                          </m:sub>
                        </m:sSub>
                      </m:e>
                    </m:nary>
                    <m:acc>
                      <m:accPr>
                        <m:chr m:val="̅"/>
                        <m:ctrlPr>
                          <a:rPr lang="ru-RU" sz="2400" i="1"/>
                        </m:ctrlPr>
                      </m:accPr>
                      <m:e>
                        <m:sSub>
                          <m:sSubPr>
                            <m:ctrlPr>
                              <a:rPr lang="ru-RU" sz="2400" i="1"/>
                            </m:ctrlPr>
                          </m:sSubPr>
                          <m:e>
                            <m:r>
                              <a:rPr lang="en-GB" sz="2400" i="1"/>
                              <m:t>𝐿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GB" sz="2400"/>
                              <m:t>i</m:t>
                            </m:r>
                          </m:sub>
                        </m:sSub>
                      </m:e>
                    </m:acc>
                    <m:r>
                      <a:rPr lang="en-GB" sz="2400" i="1"/>
                      <m:t>+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ru-RU" sz="2400" i="1"/>
                        </m:ctrlPr>
                      </m:naryPr>
                      <m:sub>
                        <m:r>
                          <a:rPr lang="en-GB" sz="2400" i="1"/>
                          <m:t>𝑖</m:t>
                        </m:r>
                      </m:sub>
                      <m:sup/>
                      <m:e>
                        <m:r>
                          <a:rPr lang="en-GB" sz="2400" i="1"/>
                          <m:t>∆</m:t>
                        </m:r>
                        <m:sSub>
                          <m:sSubPr>
                            <m:ctrlPr>
                              <a:rPr lang="ru-RU" sz="2400" i="1"/>
                            </m:ctrlPr>
                          </m:sSubPr>
                          <m:e>
                            <m:r>
                              <a:rPr lang="en-GB" sz="2400" i="1"/>
                              <m:t>𝐿</m:t>
                            </m:r>
                          </m:e>
                          <m:sub>
                            <m:r>
                              <a:rPr lang="en-GB" sz="2400" i="1"/>
                              <m:t>𝑖</m:t>
                            </m:r>
                          </m:sub>
                        </m:sSub>
                      </m:e>
                    </m:nary>
                    <m:acc>
                      <m:accPr>
                        <m:chr m:val="̅"/>
                        <m:ctrlPr>
                          <a:rPr lang="ru-RU" sz="2400" i="1"/>
                        </m:ctrlPr>
                      </m:accPr>
                      <m:e>
                        <m:sSub>
                          <m:sSubPr>
                            <m:ctrlPr>
                              <a:rPr lang="ru-RU" sz="2400" i="1"/>
                            </m:ctrlPr>
                          </m:sSubPr>
                          <m:e>
                            <m:r>
                              <a:rPr lang="en-GB" sz="2400" i="1"/>
                              <m:t>𝑃</m:t>
                            </m:r>
                          </m:e>
                          <m:sub>
                            <m:r>
                              <a:rPr lang="en-GB" sz="2400" i="1"/>
                              <m:t>𝑖</m:t>
                            </m:r>
                          </m:sub>
                        </m:sSub>
                      </m:e>
                    </m:acc>
                    <m:r>
                      <a:rPr lang="en-GB" sz="2400" i="1"/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ru-RU" sz="2400" i="1"/>
                        </m:ctrlPr>
                      </m:naryPr>
                      <m:sub>
                        <m:r>
                          <a:rPr lang="en-GB" sz="2400" i="1"/>
                          <m:t>𝑖</m:t>
                        </m:r>
                      </m:sub>
                      <m:sup/>
                      <m:e>
                        <m:r>
                          <a:rPr lang="en-GB" sz="2400" i="1"/>
                          <m:t>∆</m:t>
                        </m:r>
                        <m:sSub>
                          <m:sSubPr>
                            <m:ctrlPr>
                              <a:rPr lang="ru-RU" sz="2400" i="1"/>
                            </m:ctrlPr>
                          </m:sSubPr>
                          <m:e>
                            <m:r>
                              <a:rPr lang="en-GB" sz="2400" i="1"/>
                              <m:t>𝑃</m:t>
                            </m:r>
                          </m:e>
                          <m:sub>
                            <m:r>
                              <a:rPr lang="en-GB" sz="2400" i="1"/>
                              <m:t>𝑖</m:t>
                            </m:r>
                          </m:sub>
                        </m:sSub>
                      </m:e>
                    </m:nary>
                    <m:acc>
                      <m:accPr>
                        <m:chr m:val="̅"/>
                        <m:ctrlPr>
                          <a:rPr lang="ru-RU" sz="2400" i="1"/>
                        </m:ctrlPr>
                      </m:accPr>
                      <m:e>
                        <m:sSub>
                          <m:sSubPr>
                            <m:ctrlPr>
                              <a:rPr lang="ru-RU" sz="2400" i="1"/>
                            </m:ctrlPr>
                          </m:sSubPr>
                          <m:e>
                            <m:r>
                              <a:rPr lang="en-GB" sz="2400" i="1"/>
                              <m:t>𝐿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GB" sz="2400"/>
                              <m:t>i</m:t>
                            </m:r>
                          </m:sub>
                        </m:sSub>
                      </m:e>
                    </m:acc>
                    <m:r>
                      <a:rPr lang="en-GB" sz="2400" i="1"/>
                      <m:t>+</m:t>
                    </m:r>
                    <m:r>
                      <a:rPr lang="en-GB" sz="2400" i="1"/>
                      <m:t>𝑅</m:t>
                    </m:r>
                  </m:oMath>
                </a14:m>
                <a:endParaRPr lang="en-US" sz="2400" dirty="0" smtClean="0"/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GB" sz="2400" dirty="0"/>
                  <a:t>with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400" i="1"/>
                        </m:ctrlPr>
                      </m:accPr>
                      <m:e>
                        <m:sSub>
                          <m:sSubPr>
                            <m:ctrlPr>
                              <a:rPr lang="ru-RU" sz="2400" i="1"/>
                            </m:ctrlPr>
                          </m:sSubPr>
                          <m:e>
                            <m:r>
                              <a:rPr lang="en-GB" sz="2400" i="1"/>
                              <m:t>𝐿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GB" sz="2400"/>
                              <m:t>i</m:t>
                            </m:r>
                          </m:sub>
                        </m:sSub>
                      </m:e>
                    </m:acc>
                  </m:oMath>
                </a14:m>
                <a:r>
                  <a:rPr lang="en-GB" sz="2400" dirty="0"/>
                  <a:t> the average share of sector </a:t>
                </a:r>
                <a:r>
                  <a:rPr lang="en-GB" sz="2400" i="1" dirty="0" err="1"/>
                  <a:t>i</a:t>
                </a:r>
                <a:r>
                  <a:rPr lang="en-GB" sz="2400" dirty="0"/>
                  <a:t> in overall employment, and R the reallocation term. </a:t>
                </a:r>
                <a:endParaRPr lang="en-GB" sz="2400" dirty="0" smtClean="0"/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(2)	</a:t>
                </a:r>
                <a14:m>
                  <m:oMath xmlns:m="http://schemas.openxmlformats.org/officeDocument/2006/math">
                    <m:r>
                      <a:rPr lang="en-GB" sz="2400" i="1"/>
                      <m:t>∆</m:t>
                    </m:r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en-GB" sz="2400" i="1"/>
                          <m:t>𝑃</m:t>
                        </m:r>
                      </m:e>
                      <m:sub>
                        <m:r>
                          <a:rPr lang="en-GB" sz="2400" i="1"/>
                          <m:t>𝑖</m:t>
                        </m:r>
                      </m:sub>
                    </m:sSub>
                    <m:r>
                      <a:rPr lang="en-GB" sz="2400" i="1"/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ru-RU" sz="2400" i="1"/>
                        </m:ctrlPr>
                      </m:naryPr>
                      <m:sub>
                        <m:r>
                          <a:rPr lang="en-GB" sz="2400" i="1"/>
                          <m:t>𝑗</m:t>
                        </m:r>
                        <m:r>
                          <a:rPr lang="en-GB" sz="2400" i="1"/>
                          <m:t>∈</m:t>
                        </m:r>
                        <m:r>
                          <a:rPr lang="en-GB" sz="2400" i="1"/>
                          <m:t>𝑖</m:t>
                        </m:r>
                      </m:sub>
                      <m:sup/>
                      <m:e>
                        <m:r>
                          <a:rPr lang="en-GB" sz="2400" i="1"/>
                          <m:t>∆</m:t>
                        </m:r>
                        <m:sSub>
                          <m:sSubPr>
                            <m:ctrlPr>
                              <a:rPr lang="ru-RU" sz="2400" i="1"/>
                            </m:ctrlPr>
                          </m:sSubPr>
                          <m:e>
                            <m:r>
                              <a:rPr lang="en-GB" sz="2400" i="1"/>
                              <m:t>𝑃</m:t>
                            </m:r>
                          </m:e>
                          <m:sub>
                            <m:r>
                              <a:rPr lang="en-GB" sz="2400" i="1"/>
                              <m:t>𝑗</m:t>
                            </m:r>
                          </m:sub>
                        </m:sSub>
                      </m:e>
                    </m:nary>
                    <m:acc>
                      <m:accPr>
                        <m:chr m:val="̅"/>
                        <m:ctrlPr>
                          <a:rPr lang="ru-RU" sz="2400" i="1"/>
                        </m:ctrlPr>
                      </m:accPr>
                      <m:e>
                        <m:sSub>
                          <m:sSubPr>
                            <m:ctrlPr>
                              <a:rPr lang="ru-RU" sz="2400" i="1"/>
                            </m:ctrlPr>
                          </m:sSubPr>
                          <m:e>
                            <m:r>
                              <a:rPr lang="en-GB" sz="2400" i="1"/>
                              <m:t>𝐿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GB" sz="2400"/>
                              <m:t>i</m:t>
                            </m:r>
                            <m:r>
                              <m:rPr>
                                <m:nor/>
                              </m:rPr>
                              <a:rPr lang="en-GB" sz="2400"/>
                              <m:t>,</m:t>
                            </m:r>
                            <m:r>
                              <m:rPr>
                                <m:nor/>
                              </m:rPr>
                              <a:rPr lang="en-GB" sz="2400"/>
                              <m:t>j</m:t>
                            </m:r>
                          </m:sub>
                        </m:sSub>
                      </m:e>
                    </m:acc>
                    <m:r>
                      <a:rPr lang="en-GB" sz="2400" i="1"/>
                      <m:t>+</m:t>
                    </m:r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en-GB" sz="2400" i="1"/>
                          <m:t>𝑅</m:t>
                        </m:r>
                      </m:e>
                      <m:sub>
                        <m:r>
                          <a:rPr lang="en-GB" sz="2400" i="1"/>
                          <m:t>𝑖</m:t>
                        </m:r>
                      </m:sub>
                    </m:sSub>
                  </m:oMath>
                </a14:m>
                <a:endParaRPr lang="en-US" sz="2400" dirty="0" smtClean="0"/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GB" sz="2400" dirty="0"/>
                  <a:t>where</a:t>
                </a:r>
                <a14:m>
                  <m:oMath xmlns:m="http://schemas.openxmlformats.org/officeDocument/2006/math">
                    <m:r>
                      <a:rPr lang="en-GB" sz="2400" i="1"/>
                      <m:t> </m:t>
                    </m:r>
                    <m:acc>
                      <m:accPr>
                        <m:chr m:val="̅"/>
                        <m:ctrlPr>
                          <a:rPr lang="ru-RU" sz="2400" i="1"/>
                        </m:ctrlPr>
                      </m:accPr>
                      <m:e>
                        <m:sSub>
                          <m:sSubPr>
                            <m:ctrlPr>
                              <a:rPr lang="ru-RU" sz="2400" i="1"/>
                            </m:ctrlPr>
                          </m:sSubPr>
                          <m:e>
                            <m:r>
                              <a:rPr lang="en-GB" sz="2400" i="1"/>
                              <m:t>𝐿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GB" sz="2400"/>
                              <m:t>i</m:t>
                            </m:r>
                            <m:r>
                              <m:rPr>
                                <m:nor/>
                              </m:rPr>
                              <a:rPr lang="en-GB" sz="2400"/>
                              <m:t>,</m:t>
                            </m:r>
                            <m:r>
                              <m:rPr>
                                <m:nor/>
                              </m:rPr>
                              <a:rPr lang="en-GB" sz="2400"/>
                              <m:t>j</m:t>
                            </m:r>
                          </m:sub>
                        </m:sSub>
                      </m:e>
                    </m:acc>
                  </m:oMath>
                </a14:m>
                <a:r>
                  <a:rPr lang="en-GB" sz="2400" dirty="0"/>
                  <a:t> is the average share of subsector </a:t>
                </a:r>
                <a:r>
                  <a:rPr lang="en-GB" sz="2400" i="1" dirty="0"/>
                  <a:t>j</a:t>
                </a:r>
                <a:r>
                  <a:rPr lang="en-GB" sz="2400" dirty="0"/>
                  <a:t> in sector </a:t>
                </a:r>
                <a:r>
                  <a:rPr lang="en-GB" sz="2400" i="1" dirty="0" err="1"/>
                  <a:t>i</a:t>
                </a:r>
                <a:r>
                  <a:rPr lang="en-GB" sz="2400" dirty="0"/>
                  <a:t> </a:t>
                </a:r>
                <a:r>
                  <a:rPr lang="en-GB" sz="2400" dirty="0" smtClean="0"/>
                  <a:t>employment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GB" sz="2400" dirty="0" smtClean="0"/>
                  <a:t>(3)	</a:t>
                </a:r>
                <a14:m>
                  <m:oMath xmlns:m="http://schemas.openxmlformats.org/officeDocument/2006/math">
                    <m:r>
                      <a:rPr lang="en-GB" i="1"/>
                      <m:t>∆</m:t>
                    </m:r>
                    <m:r>
                      <a:rPr lang="en-GB" i="1"/>
                      <m:t>𝑃</m:t>
                    </m:r>
                    <m:r>
                      <a:rPr lang="en-GB" i="1"/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ru-RU" i="1"/>
                        </m:ctrlPr>
                      </m:naryPr>
                      <m:sub>
                        <m:r>
                          <a:rPr lang="en-GB" i="1"/>
                          <m:t>𝑗</m:t>
                        </m:r>
                      </m:sub>
                      <m:sup/>
                      <m:e>
                        <m:d>
                          <m:dPr>
                            <m:ctrlPr>
                              <a:rPr lang="ru-RU" i="1"/>
                            </m:ctrlPr>
                          </m:dPr>
                          <m:e>
                            <m:r>
                              <a:rPr lang="en-GB" i="1"/>
                              <m:t>∆</m:t>
                            </m:r>
                            <m:sSub>
                              <m:sSubPr>
                                <m:ctrlPr>
                                  <a:rPr lang="ru-RU" i="1"/>
                                </m:ctrlPr>
                              </m:sSubPr>
                              <m:e>
                                <m:r>
                                  <a:rPr lang="en-GB" i="1"/>
                                  <m:t>𝑃</m:t>
                                </m:r>
                              </m:e>
                              <m:sub>
                                <m:r>
                                  <a:rPr lang="en-GB" i="1"/>
                                  <m:t>𝑗</m:t>
                                </m:r>
                              </m:sub>
                            </m:sSub>
                            <m:acc>
                              <m:accPr>
                                <m:chr m:val="̅"/>
                                <m:ctrlPr>
                                  <a:rPr lang="ru-RU" i="1"/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i="1"/>
                                    </m:ctrlPr>
                                  </m:sSubPr>
                                  <m:e>
                                    <m:r>
                                      <a:rPr lang="en-GB" i="1"/>
                                      <m:t>𝐿</m:t>
                                    </m:r>
                                  </m:e>
                                  <m:sub>
                                    <m:r>
                                      <m:rPr>
                                        <m:nor/>
                                      </m:rPr>
                                      <a:rPr lang="en-GB" i="1"/>
                                      <m:t>j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</m:e>
                    </m:nary>
                    <m:r>
                      <a:rPr lang="en-GB" i="1"/>
                      <m:t>+</m:t>
                    </m:r>
                    <m:d>
                      <m:dPr>
                        <m:ctrlPr>
                          <a:rPr lang="ru-RU" i="1"/>
                        </m:ctrlPr>
                      </m:dPr>
                      <m:e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ru-RU" i="1"/>
                            </m:ctrlPr>
                          </m:naryPr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ru-RU" i="1"/>
                                </m:ctrlPr>
                              </m:sSubPr>
                              <m:e>
                                <m:r>
                                  <a:rPr lang="en-GB" i="1"/>
                                  <m:t>𝑅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  <m:acc>
                          <m:accPr>
                            <m:chr m:val="̅"/>
                            <m:ctrlPr>
                              <a:rPr lang="ru-RU" i="1"/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i="1"/>
                                </m:ctrlPr>
                              </m:sSubPr>
                              <m:e>
                                <m:r>
                                  <a:rPr lang="en-GB" i="1"/>
                                  <m:t>𝐿</m:t>
                                </m:r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en-US" b="0" i="1" smtClean="0"/>
                                  <m:t>j</m:t>
                                </m:r>
                              </m:sub>
                            </m:sSub>
                          </m:e>
                        </m:acc>
                        <m:r>
                          <a:rPr lang="en-GB" i="1"/>
                          <m:t>+</m:t>
                        </m:r>
                        <m:r>
                          <a:rPr lang="en-GB" i="1"/>
                          <m:t>𝑅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ru-RU" sz="2400" dirty="0"/>
                  <a:t>Important shortcoming</a:t>
                </a:r>
                <a:r>
                  <a:rPr lang="ru-RU" sz="2400" dirty="0" smtClean="0"/>
                  <a:t>:</a:t>
                </a:r>
                <a:r>
                  <a:rPr lang="en-US" sz="2400" dirty="0" smtClean="0"/>
                  <a:t> </a:t>
                </a:r>
                <a:r>
                  <a:rPr lang="ru-RU" sz="2400" dirty="0"/>
                  <a:t>all expanding sectors contribute positively to aggregate productivity growth, even when they have below-average productivity levels.</a:t>
                </a:r>
                <a:endParaRPr lang="ru-RU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76672"/>
                <a:ext cx="8280920" cy="5450210"/>
              </a:xfrm>
              <a:prstGeom prst="rect">
                <a:avLst/>
              </a:prstGeom>
              <a:blipFill rotWithShape="1">
                <a:blip r:embed="rId2"/>
                <a:stretch>
                  <a:fillRect l="-957" t="-13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4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62" y="5887471"/>
            <a:ext cx="8458200" cy="520700"/>
          </a:xfrm>
        </p:spPr>
        <p:txBody>
          <a:bodyPr/>
          <a:lstStyle/>
          <a:p>
            <a:r>
              <a:rPr lang="en-US" dirty="0" smtClean="0"/>
              <a:t>Aggregate decomposition results, 1995-2008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08912" cy="543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0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62" y="5887471"/>
            <a:ext cx="8458200" cy="520700"/>
          </a:xfrm>
        </p:spPr>
        <p:txBody>
          <a:bodyPr/>
          <a:lstStyle/>
          <a:p>
            <a:r>
              <a:rPr lang="en-US" dirty="0" smtClean="0"/>
              <a:t>Structural change and </a:t>
            </a:r>
            <a:r>
              <a:rPr lang="en-US" dirty="0" err="1" smtClean="0"/>
              <a:t>agr</a:t>
            </a:r>
            <a:r>
              <a:rPr lang="en-US" dirty="0" smtClean="0"/>
              <a:t>. productivity growth: </a:t>
            </a:r>
            <a:r>
              <a:rPr lang="en-US" u="sng" dirty="0" smtClean="0"/>
              <a:t>brazil</a:t>
            </a:r>
            <a:endParaRPr lang="ru-RU" u="sn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371847"/>
              </p:ext>
            </p:extLst>
          </p:nvPr>
        </p:nvGraphicFramePr>
        <p:xfrm>
          <a:off x="395536" y="476672"/>
          <a:ext cx="8280920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0499"/>
                <a:gridCol w="1162187"/>
                <a:gridCol w="1087442"/>
                <a:gridCol w="162560"/>
                <a:gridCol w="1021010"/>
                <a:gridCol w="1067222"/>
              </a:tblGrid>
              <a:tr h="720080"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1995-</a:t>
                      </a:r>
                      <a:br>
                        <a:rPr lang="en-GB" sz="1800" dirty="0" smtClean="0">
                          <a:effectLst/>
                        </a:rPr>
                      </a:br>
                      <a:r>
                        <a:rPr lang="en-GB" sz="1800" dirty="0" smtClean="0">
                          <a:effectLst/>
                        </a:rPr>
                        <a:t>2008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1995-2008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1980-</a:t>
                      </a:r>
                      <a:br>
                        <a:rPr lang="en-GB" sz="1800" dirty="0" smtClean="0">
                          <a:effectLst/>
                        </a:rPr>
                      </a:br>
                      <a:r>
                        <a:rPr lang="en-GB" sz="1800" dirty="0" smtClean="0">
                          <a:effectLst/>
                        </a:rPr>
                        <a:t>1995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1980-1995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2484"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3-sector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35-sector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3-sector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35-sector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26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Contribution of productivity growth in: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2626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     Agriculture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0.3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0.2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0.2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26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     Industry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-0.2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-0.2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26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     Services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0.1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-2.0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-1.6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26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All sectors (1)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0.6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1.0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-2.0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-1.6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26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Reallocation (2)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0.6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0.1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1.1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0.8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9455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Aggregate productivity growth </a:t>
                      </a:r>
                      <a:r>
                        <a:rPr lang="en-GB" sz="1800" dirty="0" smtClean="0">
                          <a:effectLst/>
                        </a:rPr>
                        <a:t/>
                      </a:r>
                      <a:br>
                        <a:rPr lang="en-GB" sz="1800" dirty="0" smtClean="0">
                          <a:effectLst/>
                        </a:rPr>
                      </a:br>
                      <a:r>
                        <a:rPr lang="en-GB" sz="1800" dirty="0" smtClean="0">
                          <a:effectLst/>
                        </a:rPr>
                        <a:t>(</a:t>
                      </a:r>
                      <a:r>
                        <a:rPr lang="en-GB" sz="1800" dirty="0">
                          <a:effectLst/>
                        </a:rPr>
                        <a:t>3) = (1) +(2)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1.1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1.1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-0.9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-0.9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10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62" y="5887471"/>
            <a:ext cx="8458200" cy="520700"/>
          </a:xfrm>
        </p:spPr>
        <p:txBody>
          <a:bodyPr/>
          <a:lstStyle/>
          <a:p>
            <a:r>
              <a:rPr lang="en-US" dirty="0" smtClean="0"/>
              <a:t>Structural change and </a:t>
            </a:r>
            <a:r>
              <a:rPr lang="en-US" dirty="0" err="1" smtClean="0"/>
              <a:t>agGr</a:t>
            </a:r>
            <a:r>
              <a:rPr lang="en-US" dirty="0" smtClean="0"/>
              <a:t>. productivity growth: </a:t>
            </a:r>
            <a:r>
              <a:rPr lang="en-US" u="sng" dirty="0" smtClean="0"/>
              <a:t>RUSSIA</a:t>
            </a:r>
            <a:endParaRPr lang="ru-RU" u="sn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696353"/>
              </p:ext>
            </p:extLst>
          </p:nvPr>
        </p:nvGraphicFramePr>
        <p:xfrm>
          <a:off x="395537" y="476673"/>
          <a:ext cx="8344014" cy="52639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4535"/>
                <a:gridCol w="2014763"/>
                <a:gridCol w="1504716"/>
              </a:tblGrid>
              <a:tr h="574975"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1995-2008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1995-2008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7884"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4-sector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35-sector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037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Contribution of productivity growth in: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36537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     Agriculture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6537">
                <a:tc>
                  <a:txBody>
                    <a:bodyPr/>
                    <a:lstStyle/>
                    <a:p>
                      <a:pPr marL="62865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Book" panose="020B0503020102020204" pitchFamily="34" charset="0"/>
                          <a:ea typeface="Times New Roman"/>
                          <a:cs typeface="Times New Roman"/>
                        </a:rPr>
                        <a:t>Mining &amp;Wholesale trade</a:t>
                      </a:r>
                      <a:endParaRPr lang="ru-RU" sz="1800" dirty="0">
                        <a:effectLst/>
                        <a:latin typeface="Franklin Gothic Book" panose="020B0503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6537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     Industry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6537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     Services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6537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All sectors (1)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3.8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6537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Reallocation (2)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4135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Aggregate productivity growth </a:t>
                      </a:r>
                      <a:r>
                        <a:rPr lang="en-GB" sz="1800" dirty="0" smtClean="0">
                          <a:effectLst/>
                        </a:rPr>
                        <a:t/>
                      </a:r>
                      <a:br>
                        <a:rPr lang="en-GB" sz="1800" dirty="0" smtClean="0">
                          <a:effectLst/>
                        </a:rPr>
                      </a:br>
                      <a:r>
                        <a:rPr lang="en-GB" sz="1800" dirty="0" smtClean="0">
                          <a:effectLst/>
                        </a:rPr>
                        <a:t>(</a:t>
                      </a:r>
                      <a:r>
                        <a:rPr lang="en-GB" sz="1800" dirty="0">
                          <a:effectLst/>
                        </a:rPr>
                        <a:t>3) = (1) +(2)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4.5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5811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55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62" y="5887471"/>
            <a:ext cx="8458200" cy="520700"/>
          </a:xfrm>
        </p:spPr>
        <p:txBody>
          <a:bodyPr/>
          <a:lstStyle/>
          <a:p>
            <a:r>
              <a:rPr lang="en-US" dirty="0" smtClean="0"/>
              <a:t>Structural change and </a:t>
            </a:r>
            <a:r>
              <a:rPr lang="en-US" dirty="0" err="1" smtClean="0"/>
              <a:t>agGr</a:t>
            </a:r>
            <a:r>
              <a:rPr lang="en-US" dirty="0" smtClean="0"/>
              <a:t>. productivity growth: </a:t>
            </a:r>
            <a:r>
              <a:rPr lang="en-US" u="sng" dirty="0" smtClean="0"/>
              <a:t>INDIA</a:t>
            </a:r>
            <a:endParaRPr lang="ru-RU" u="sn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69445"/>
              </p:ext>
            </p:extLst>
          </p:nvPr>
        </p:nvGraphicFramePr>
        <p:xfrm>
          <a:off x="395536" y="476672"/>
          <a:ext cx="8280920" cy="4644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0499"/>
                <a:gridCol w="1162187"/>
                <a:gridCol w="1087442"/>
                <a:gridCol w="162560"/>
                <a:gridCol w="1021010"/>
                <a:gridCol w="1067222"/>
              </a:tblGrid>
              <a:tr h="720080"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1991-</a:t>
                      </a:r>
                      <a:br>
                        <a:rPr lang="en-GB" sz="1800" dirty="0" smtClean="0">
                          <a:effectLst/>
                        </a:rPr>
                      </a:br>
                      <a:r>
                        <a:rPr lang="en-GB" sz="1800" dirty="0" smtClean="0">
                          <a:effectLst/>
                        </a:rPr>
                        <a:t>2008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1991-2008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1981-</a:t>
                      </a:r>
                      <a:br>
                        <a:rPr lang="en-GB" sz="1800" dirty="0" smtClean="0">
                          <a:effectLst/>
                        </a:rPr>
                      </a:br>
                      <a:r>
                        <a:rPr lang="en-GB" sz="1800" dirty="0" smtClean="0">
                          <a:effectLst/>
                        </a:rPr>
                        <a:t>1991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1981-1991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2484"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3-sector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31-sector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3-sector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31-sector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26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Contribution of productivity growth in: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2626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     Agriculture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26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     Industry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26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     Services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2.5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26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All sectors (1)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3.8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3.4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1.5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26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Reallocation (2)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0.9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1.3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9455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Aggregate productivity growth </a:t>
                      </a:r>
                      <a:r>
                        <a:rPr lang="en-GB" sz="1800" dirty="0" smtClean="0">
                          <a:effectLst/>
                        </a:rPr>
                        <a:t/>
                      </a:r>
                      <a:br>
                        <a:rPr lang="en-GB" sz="1800" dirty="0" smtClean="0">
                          <a:effectLst/>
                        </a:rPr>
                      </a:br>
                      <a:r>
                        <a:rPr lang="en-GB" sz="1800" dirty="0" smtClean="0">
                          <a:effectLst/>
                        </a:rPr>
                        <a:t>(</a:t>
                      </a:r>
                      <a:r>
                        <a:rPr lang="en-GB" sz="1800" dirty="0">
                          <a:effectLst/>
                        </a:rPr>
                        <a:t>3) = (1) +(2)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4.7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52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1358</TotalTime>
  <Words>1538</Words>
  <Application>Microsoft Office PowerPoint</Application>
  <PresentationFormat>On-screen Show (4:3)</PresentationFormat>
  <Paragraphs>571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Трек</vt:lpstr>
      <vt:lpstr>Labour reallocation, informality and productivity growth in BRICs*</vt:lpstr>
      <vt:lpstr>Development entails structural change…</vt:lpstr>
      <vt:lpstr>THE BRICs around the world</vt:lpstr>
      <vt:lpstr>This paper (novelty)</vt:lpstr>
      <vt:lpstr>approach</vt:lpstr>
      <vt:lpstr>Aggregate decomposition results, 1995-2008</vt:lpstr>
      <vt:lpstr>Structural change and agr. productivity growth: brazil</vt:lpstr>
      <vt:lpstr>Structural change and agGr. productivity growth: RUSSIA</vt:lpstr>
      <vt:lpstr>Structural change and agGr. productivity growth: INDIA</vt:lpstr>
      <vt:lpstr>Structural change and agGr. productivity growth: CHINA</vt:lpstr>
      <vt:lpstr>Informal sectors – data and definitions</vt:lpstr>
      <vt:lpstr>Russia: empl. Shares and relative productivity levels</vt:lpstr>
      <vt:lpstr>russia: Informal activities and aggregate productivity growth</vt:lpstr>
      <vt:lpstr>Brazil: empl. Shares and relative productivity levels</vt:lpstr>
      <vt:lpstr>Brazil: Informal activities and aggregate productivity growth</vt:lpstr>
      <vt:lpstr>india: empl. Shares and relative productivity levels</vt:lpstr>
      <vt:lpstr>india: Informal activities and aggregate productivity growth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Ilya</cp:lastModifiedBy>
  <cp:revision>116</cp:revision>
  <dcterms:created xsi:type="dcterms:W3CDTF">2013-11-22T09:54:10Z</dcterms:created>
  <dcterms:modified xsi:type="dcterms:W3CDTF">2013-12-24T08:57:56Z</dcterms:modified>
</cp:coreProperties>
</file>